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714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EA141-6D48-4852-A0B2-49E4B154EEBC}" type="datetimeFigureOut">
              <a:rPr lang="bg-BG" smtClean="0"/>
              <a:t>13.2.2017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C7DA0-5CE9-4C24-8F29-DE34BBC2E5E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377837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EA141-6D48-4852-A0B2-49E4B154EEBC}" type="datetimeFigureOut">
              <a:rPr lang="bg-BG" smtClean="0"/>
              <a:t>13.2.2017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C7DA0-5CE9-4C24-8F29-DE34BBC2E5E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14486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EA141-6D48-4852-A0B2-49E4B154EEBC}" type="datetimeFigureOut">
              <a:rPr lang="bg-BG" smtClean="0"/>
              <a:t>13.2.2017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C7DA0-5CE9-4C24-8F29-DE34BBC2E5E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93524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EA141-6D48-4852-A0B2-49E4B154EEBC}" type="datetimeFigureOut">
              <a:rPr lang="bg-BG" smtClean="0"/>
              <a:t>13.2.2017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C7DA0-5CE9-4C24-8F29-DE34BBC2E5E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84238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EA141-6D48-4852-A0B2-49E4B154EEBC}" type="datetimeFigureOut">
              <a:rPr lang="bg-BG" smtClean="0"/>
              <a:t>13.2.2017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C7DA0-5CE9-4C24-8F29-DE34BBC2E5E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09804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EA141-6D48-4852-A0B2-49E4B154EEBC}" type="datetimeFigureOut">
              <a:rPr lang="bg-BG" smtClean="0"/>
              <a:t>13.2.2017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C7DA0-5CE9-4C24-8F29-DE34BBC2E5E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72172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EA141-6D48-4852-A0B2-49E4B154EEBC}" type="datetimeFigureOut">
              <a:rPr lang="bg-BG" smtClean="0"/>
              <a:t>13.2.2017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C7DA0-5CE9-4C24-8F29-DE34BBC2E5E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271147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EA141-6D48-4852-A0B2-49E4B154EEBC}" type="datetimeFigureOut">
              <a:rPr lang="bg-BG" smtClean="0"/>
              <a:t>13.2.2017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C7DA0-5CE9-4C24-8F29-DE34BBC2E5E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78138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EA141-6D48-4852-A0B2-49E4B154EEBC}" type="datetimeFigureOut">
              <a:rPr lang="bg-BG" smtClean="0"/>
              <a:t>13.2.2017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C7DA0-5CE9-4C24-8F29-DE34BBC2E5E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13714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EA141-6D48-4852-A0B2-49E4B154EEBC}" type="datetimeFigureOut">
              <a:rPr lang="bg-BG" smtClean="0"/>
              <a:t>13.2.2017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C7DA0-5CE9-4C24-8F29-DE34BBC2E5E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30873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EA141-6D48-4852-A0B2-49E4B154EEBC}" type="datetimeFigureOut">
              <a:rPr lang="bg-BG" smtClean="0"/>
              <a:t>13.2.2017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C7DA0-5CE9-4C24-8F29-DE34BBC2E5E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99361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EA141-6D48-4852-A0B2-49E4B154EEBC}" type="datetimeFigureOut">
              <a:rPr lang="bg-BG" smtClean="0"/>
              <a:t>13.2.2017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C7DA0-5CE9-4C24-8F29-DE34BBC2E5E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25232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bg-BG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ПРОГРАМЕН ПРОДУКТ ЗА ГОДИШНИ ФИНАНСОВИ ОТЧЕТИ</a:t>
            </a:r>
            <a:endParaRPr lang="bg-BG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457344"/>
          </a:xfrm>
        </p:spPr>
        <p:txBody>
          <a:bodyPr>
            <a:normAutofit lnSpcReduction="10000"/>
          </a:bodyPr>
          <a:lstStyle/>
          <a:p>
            <a:r>
              <a:rPr lang="bg-BG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изготвен от </a:t>
            </a:r>
            <a:r>
              <a:rPr lang="bg-BG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Счетоводна кантора ТЕРА</a:t>
            </a:r>
            <a:r>
              <a:rPr lang="bg-BG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bg-BG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g-BG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гр. Варна</a:t>
            </a:r>
          </a:p>
          <a:p>
            <a:endParaRPr lang="bg-BG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02182" y="4668982"/>
            <a:ext cx="47798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Tera Acc</a:t>
            </a:r>
            <a:r>
              <a:rPr lang="bg-BG" sz="1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en-US" sz="1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unting www.tera-bg.com</a:t>
            </a:r>
            <a:endParaRPr lang="bg-BG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25107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2230"/>
          </a:xfrm>
        </p:spPr>
        <p:txBody>
          <a:bodyPr>
            <a:normAutofit/>
          </a:bodyPr>
          <a:lstStyle/>
          <a:p>
            <a:r>
              <a:rPr lang="bg-BG" sz="28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Справка за нетекущите (дълготрайни) </a:t>
            </a:r>
            <a:r>
              <a:rPr lang="bg-BG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активи:</a:t>
            </a:r>
            <a:endParaRPr lang="bg-BG" sz="5400" dirty="0"/>
          </a:p>
        </p:txBody>
      </p:sp>
      <p:sp>
        <p:nvSpPr>
          <p:cNvPr id="5" name="TextBox 4"/>
          <p:cNvSpPr txBox="1"/>
          <p:nvPr/>
        </p:nvSpPr>
        <p:spPr>
          <a:xfrm>
            <a:off x="838199" y="5269832"/>
            <a:ext cx="105156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bg-BG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страница </a:t>
            </a:r>
            <a:r>
              <a:rPr lang="bg-BG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bg-BG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 създадена бланка с формули за </a:t>
            </a:r>
            <a:r>
              <a:rPr lang="bg-BG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Справка за нетекущите (дълготрайните) активи, </a:t>
            </a:r>
            <a:r>
              <a:rPr lang="bg-BG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съгласно Приложение № </a:t>
            </a:r>
            <a:r>
              <a:rPr lang="bg-BG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bg-BG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СС 1. </a:t>
            </a:r>
            <a:r>
              <a:rPr lang="bg-BG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горния ляв ъгъл на страницата </a:t>
            </a:r>
            <a:r>
              <a:rPr lang="bg-BG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 разположен бутон за връщане към Съдържанието, </a:t>
            </a:r>
            <a:r>
              <a:rPr lang="bg-BG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както и бутон </a:t>
            </a:r>
            <a:r>
              <a:rPr lang="bg-BG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автоматично форматиране за печат на отчета в една страница. За съкратена форма- без нулеви статии, използвайте графиката- всяка стъпка се задейства автоматично- с един клик на мишката.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1298068"/>
            <a:ext cx="8578756" cy="3396762"/>
          </a:xfrm>
        </p:spPr>
      </p:pic>
    </p:spTree>
    <p:extLst>
      <p:ext uri="{BB962C8B-B14F-4D97-AF65-F5344CB8AC3E}">
        <p14:creationId xmlns:p14="http://schemas.microsoft.com/office/powerpoint/2010/main" val="30661339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Контроли:</a:t>
            </a:r>
            <a:endParaRPr lang="bg-B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501255"/>
            <a:ext cx="6818194" cy="3930554"/>
          </a:xfrm>
        </p:spPr>
      </p:pic>
      <p:sp>
        <p:nvSpPr>
          <p:cNvPr id="5" name="TextBox 4"/>
          <p:cNvSpPr txBox="1"/>
          <p:nvPr/>
        </p:nvSpPr>
        <p:spPr>
          <a:xfrm>
            <a:off x="838200" y="5732059"/>
            <a:ext cx="75472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1600" dirty="0" smtClean="0"/>
              <a:t>За Ваше улеснение, в страница 9, сме разработили контроли за автоматична проверка на финансовите отчети.</a:t>
            </a:r>
            <a:endParaRPr lang="bg-BG" sz="1600" dirty="0"/>
          </a:p>
        </p:txBody>
      </p:sp>
    </p:spTree>
    <p:extLst>
      <p:ext uri="{BB962C8B-B14F-4D97-AF65-F5344CB8AC3E}">
        <p14:creationId xmlns:p14="http://schemas.microsoft.com/office/powerpoint/2010/main" val="8559031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Отчет за приходите и разходите, в стотинки</a:t>
            </a:r>
            <a:endParaRPr lang="bg-B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517715"/>
            <a:ext cx="8865358" cy="3436422"/>
          </a:xfrm>
        </p:spPr>
      </p:pic>
      <p:sp>
        <p:nvSpPr>
          <p:cNvPr id="5" name="TextBox 4"/>
          <p:cNvSpPr txBox="1"/>
          <p:nvPr/>
        </p:nvSpPr>
        <p:spPr>
          <a:xfrm>
            <a:off x="838200" y="5783561"/>
            <a:ext cx="94169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1600" dirty="0" smtClean="0"/>
              <a:t>Като допълнение към пълния комплект финансови отчети, в страница 10, сме добавили бланка на Отчета за приходи и разходи, в стотинки.</a:t>
            </a:r>
            <a:endParaRPr lang="bg-BG" sz="1600" dirty="0"/>
          </a:p>
        </p:txBody>
      </p:sp>
    </p:spTree>
    <p:extLst>
      <p:ext uri="{BB962C8B-B14F-4D97-AF65-F5344CB8AC3E}">
        <p14:creationId xmlns:p14="http://schemas.microsoft.com/office/powerpoint/2010/main" val="3373956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g-BG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Ръководство</a:t>
            </a:r>
            <a:endParaRPr lang="bg-BG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bg-BG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Съдържание:</a:t>
            </a:r>
          </a:p>
          <a:p>
            <a:pPr algn="just"/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Счетоводен баланс;</a:t>
            </a:r>
          </a:p>
          <a:p>
            <a:pPr algn="just"/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Счетоводен баланс за </a:t>
            </a:r>
            <a:r>
              <a:rPr lang="bg-BG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микро</a:t>
            </a:r>
            <a:r>
              <a:rPr lang="bg-BG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малки предприятия;</a:t>
            </a:r>
          </a:p>
          <a:p>
            <a:pPr algn="just"/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 за приходите и разходите;</a:t>
            </a:r>
          </a:p>
          <a:p>
            <a:pPr algn="just"/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 за приходите и разходите за </a:t>
            </a:r>
            <a:r>
              <a:rPr lang="bg-BG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микро</a:t>
            </a:r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малки предприятия;</a:t>
            </a:r>
          </a:p>
          <a:p>
            <a:pPr algn="just"/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 за паричните потоци;</a:t>
            </a:r>
          </a:p>
          <a:p>
            <a:pPr algn="just"/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 за собствения капитал;</a:t>
            </a:r>
          </a:p>
          <a:p>
            <a:pPr algn="just"/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Справка за нетекущите (дълготрайни) активи;</a:t>
            </a:r>
          </a:p>
          <a:p>
            <a:pPr algn="just"/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Контроли</a:t>
            </a:r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bg-BG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 за приходите и разходите, в стотинки;</a:t>
            </a:r>
            <a:endParaRPr lang="bg-BG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bg-BG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bg-BG" dirty="0" smtClean="0"/>
          </a:p>
          <a:p>
            <a:pPr algn="just"/>
            <a:endParaRPr lang="bg-BG" dirty="0" smtClean="0"/>
          </a:p>
          <a:p>
            <a:pPr marL="0" indent="0">
              <a:buNone/>
            </a:pP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505399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Съдържание:</a:t>
            </a:r>
            <a:endParaRPr lang="bg-BG" dirty="0"/>
          </a:p>
        </p:txBody>
      </p:sp>
      <p:sp>
        <p:nvSpPr>
          <p:cNvPr id="5" name="TextBox 4"/>
          <p:cNvSpPr txBox="1"/>
          <p:nvPr/>
        </p:nvSpPr>
        <p:spPr>
          <a:xfrm>
            <a:off x="7633856" y="1814945"/>
            <a:ext cx="38792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g-BG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страница 1 „Съдържание“ е създадена помощна таблица за автоматично разнасяне на данните. Необходимо е единствено да попълните белите полета в таблицата.</a:t>
            </a:r>
            <a:endParaRPr lang="bg-BG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14945"/>
            <a:ext cx="6241474" cy="3546765"/>
          </a:xfrm>
        </p:spPr>
      </p:pic>
    </p:spTree>
    <p:extLst>
      <p:ext uri="{BB962C8B-B14F-4D97-AF65-F5344CB8AC3E}">
        <p14:creationId xmlns:p14="http://schemas.microsoft.com/office/powerpoint/2010/main" val="463909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Счетоводен баланс:</a:t>
            </a:r>
            <a:endParaRPr lang="bg-BG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5324721"/>
            <a:ext cx="103839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g-BG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страница 2 е създадена бланка с формули за Счетоводен баланс, съгласно Приложение № 1 от СС 1. В горния ляв ъгъл на страницата е разположен бутон за връщане към Съдържанието, а в горния десен ъгъл – бутон за автоматично форматиране за печат на отчета в една страница.</a:t>
            </a:r>
            <a:endParaRPr lang="bg-BG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1551709"/>
            <a:ext cx="9635837" cy="3546763"/>
          </a:xfrm>
        </p:spPr>
      </p:pic>
    </p:spTree>
    <p:extLst>
      <p:ext uri="{BB962C8B-B14F-4D97-AF65-F5344CB8AC3E}">
        <p14:creationId xmlns:p14="http://schemas.microsoft.com/office/powerpoint/2010/main" val="2855162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32012"/>
            <a:ext cx="8524164" cy="855246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Счетоводен баланс за микро и малки предприятия</a:t>
            </a:r>
            <a:r>
              <a:rPr lang="ru-RU" dirty="0" smtClean="0"/>
              <a:t/>
            </a:r>
            <a:br>
              <a:rPr lang="ru-RU" dirty="0" smtClean="0"/>
            </a:br>
            <a:endParaRPr lang="bg-BG" dirty="0"/>
          </a:p>
        </p:txBody>
      </p:sp>
      <p:sp>
        <p:nvSpPr>
          <p:cNvPr id="8" name="TextBox 7"/>
          <p:cNvSpPr txBox="1"/>
          <p:nvPr/>
        </p:nvSpPr>
        <p:spPr>
          <a:xfrm>
            <a:off x="838200" y="4831307"/>
            <a:ext cx="1066107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g-BG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страница 3 е създадена форма за изготвяне на Счетоводен баланс за </a:t>
            </a:r>
            <a:r>
              <a:rPr lang="bg-BG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микро</a:t>
            </a:r>
            <a:r>
              <a:rPr lang="bg-BG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малки предприятия, съгласно изискванията на чл. 29, ал. 4 от Закона за счетоводството. На база пълния отчет, автоматично се прехвърля необходимата информация за изготвянето на съкратения отчет.  За да оформите бланката, използвайте графиката- всяка стъпка се задейства автоматично- с един клик на мишката.</a:t>
            </a:r>
          </a:p>
          <a:p>
            <a:pPr algn="just"/>
            <a:endParaRPr lang="bg-BG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bg-BG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Забележка: Съгласно т. 24.3 от СС № 1 </a:t>
            </a:r>
            <a:r>
              <a:rPr lang="bg-BG" sz="16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микропредприятията</a:t>
            </a:r>
            <a:r>
              <a:rPr lang="bg-BG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са задължени да оповестяват под линия към Счетоводния баланс определена информация.</a:t>
            </a:r>
            <a:endParaRPr lang="bg-BG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087258"/>
            <a:ext cx="6102927" cy="2972124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4507" y="1087258"/>
            <a:ext cx="3924765" cy="2747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319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83240"/>
            <a:ext cx="10515600" cy="958706"/>
          </a:xfrm>
        </p:spPr>
        <p:txBody>
          <a:bodyPr>
            <a:normAutofit/>
          </a:bodyPr>
          <a:lstStyle/>
          <a:p>
            <a:r>
              <a:rPr lang="bg-BG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 за приходите и </a:t>
            </a:r>
            <a:r>
              <a:rPr lang="bg-BG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разходите:</a:t>
            </a:r>
            <a:endParaRPr lang="bg-BG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838199" y="5172502"/>
            <a:ext cx="93020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bg-BG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страница </a:t>
            </a:r>
            <a:r>
              <a:rPr lang="bg-BG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bg-BG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 създадена </a:t>
            </a:r>
            <a:r>
              <a:rPr lang="bg-BG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бланка с формули </a:t>
            </a:r>
            <a:r>
              <a:rPr lang="bg-BG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bg-BG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 за приходите и разходите, </a:t>
            </a:r>
            <a:r>
              <a:rPr lang="bg-BG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съгласно Приложение № </a:t>
            </a:r>
            <a:r>
              <a:rPr lang="bg-BG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bg-BG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СС 1. В горния ляв ъгъл на страницата е разположен бутон за връщане към Съдържанието, а в горния десен ъгъл – бутон за автоматично форматиране за печат на отчета в една страница.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1377216"/>
            <a:ext cx="7691652" cy="3317613"/>
          </a:xfrm>
        </p:spPr>
      </p:pic>
    </p:spTree>
    <p:extLst>
      <p:ext uri="{BB962C8B-B14F-4D97-AF65-F5344CB8AC3E}">
        <p14:creationId xmlns:p14="http://schemas.microsoft.com/office/powerpoint/2010/main" val="18443317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4117"/>
          </a:xfrm>
        </p:spPr>
        <p:txBody>
          <a:bodyPr>
            <a:normAutofit/>
          </a:bodyPr>
          <a:lstStyle/>
          <a:p>
            <a:r>
              <a:rPr lang="bg-BG" sz="24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Отчет за приходите и разходите за </a:t>
            </a:r>
            <a:r>
              <a:rPr lang="bg-BG" sz="2400" dirty="0" err="1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микро</a:t>
            </a:r>
            <a:r>
              <a:rPr lang="bg-BG" sz="24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и малки </a:t>
            </a:r>
            <a:r>
              <a:rPr lang="bg-BG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предприятия:</a:t>
            </a:r>
            <a:endParaRPr lang="bg-BG" sz="4800" dirty="0"/>
          </a:p>
        </p:txBody>
      </p:sp>
      <p:sp>
        <p:nvSpPr>
          <p:cNvPr id="7" name="TextBox 6"/>
          <p:cNvSpPr txBox="1"/>
          <p:nvPr/>
        </p:nvSpPr>
        <p:spPr>
          <a:xfrm>
            <a:off x="838199" y="5363570"/>
            <a:ext cx="101527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bg-BG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страница </a:t>
            </a:r>
            <a:r>
              <a:rPr lang="bg-BG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bg-BG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 създадена форма за изготвяне на </a:t>
            </a:r>
            <a:r>
              <a:rPr lang="bg-BG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 за </a:t>
            </a:r>
            <a:r>
              <a:rPr lang="bg-BG" sz="16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прихдите</a:t>
            </a:r>
            <a:r>
              <a:rPr lang="bg-BG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разходите  </a:t>
            </a:r>
            <a:r>
              <a:rPr lang="bg-BG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bg-BG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</a:t>
            </a:r>
            <a:r>
              <a:rPr lang="bg-BG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малки предприятия, съгласно изискванията на чл. 29, ал. 4 от Закона за счетоводството. На база пълния отчет, автоматично се прехвърля необходимата информация за изготвянето на съкратения отчет.  </a:t>
            </a:r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1269242"/>
            <a:ext cx="8570496" cy="3423074"/>
          </a:xfrm>
        </p:spPr>
      </p:pic>
    </p:spTree>
    <p:extLst>
      <p:ext uri="{BB962C8B-B14F-4D97-AF65-F5344CB8AC3E}">
        <p14:creationId xmlns:p14="http://schemas.microsoft.com/office/powerpoint/2010/main" val="11014239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4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Отчет за паричните </a:t>
            </a:r>
            <a:r>
              <a:rPr lang="bg-BG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потоци:</a:t>
            </a:r>
            <a:endParaRPr lang="bg-BG" sz="4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9534" y="1690688"/>
            <a:ext cx="3465393" cy="281328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38200" y="5268036"/>
            <a:ext cx="10515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bg-BG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страница </a:t>
            </a:r>
            <a:r>
              <a:rPr lang="bg-BG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bg-BG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 създадена бланка с формули за Отчет за </a:t>
            </a:r>
            <a:r>
              <a:rPr lang="bg-BG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паричните потоци, </a:t>
            </a:r>
            <a:r>
              <a:rPr lang="bg-BG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съгласно Приложение № </a:t>
            </a:r>
            <a:r>
              <a:rPr lang="bg-BG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bg-BG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СС </a:t>
            </a:r>
            <a:r>
              <a:rPr lang="bg-BG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bg-BG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горния ляв ъгъл на страницата е разположен бутон за връщане към Съдържанието, а в горния десен ъгъл – бутон за автоматично форматиране за печат на отчета в една страница</a:t>
            </a:r>
            <a:r>
              <a:rPr lang="bg-BG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bg-BG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bg-BG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съкратена форма- без нулеви статии, </a:t>
            </a:r>
            <a:r>
              <a:rPr lang="bg-BG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използвайте графиката- всяка стъпка се задейства автоматично- с един клик на мишката.</a:t>
            </a:r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90688"/>
            <a:ext cx="4752975" cy="2795246"/>
          </a:xfrm>
        </p:spPr>
      </p:pic>
    </p:spTree>
    <p:extLst>
      <p:ext uri="{BB962C8B-B14F-4D97-AF65-F5344CB8AC3E}">
        <p14:creationId xmlns:p14="http://schemas.microsoft.com/office/powerpoint/2010/main" val="11012775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6696"/>
          </a:xfrm>
        </p:spPr>
        <p:txBody>
          <a:bodyPr>
            <a:normAutofit/>
          </a:bodyPr>
          <a:lstStyle/>
          <a:p>
            <a:r>
              <a:rPr lang="bg-BG" sz="28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Отчет за собствения </a:t>
            </a:r>
            <a:r>
              <a:rPr lang="bg-BG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капитал:</a:t>
            </a:r>
            <a:endParaRPr lang="bg-BG" sz="5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2304" y="1276276"/>
            <a:ext cx="3151495" cy="209472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55593" y="5063319"/>
            <a:ext cx="1009820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bg-BG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страница </a:t>
            </a:r>
            <a:r>
              <a:rPr lang="bg-BG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bg-BG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 създадена бланка с формули за Отчет за </a:t>
            </a:r>
            <a:r>
              <a:rPr lang="bg-BG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собствения капитал, </a:t>
            </a:r>
            <a:r>
              <a:rPr lang="bg-BG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съгласно Приложение № 4</a:t>
            </a:r>
            <a:r>
              <a:rPr lang="bg-BG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СС </a:t>
            </a:r>
            <a:r>
              <a:rPr lang="bg-BG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bg-BG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горния ляв ъгъл на страницата е разположен бутон за връщане към Съдържанието, а в горния десен ъгъл – бутон за автоматично форматиране за печат на отчета в една страница. За съкратена форма- без нулеви статии, използвайте графиката- всяка стъпка се задейства автоматично- с един клик на мишката.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276276"/>
            <a:ext cx="6886433" cy="2449563"/>
          </a:xfrm>
        </p:spPr>
      </p:pic>
    </p:spTree>
    <p:extLst>
      <p:ext uri="{BB962C8B-B14F-4D97-AF65-F5344CB8AC3E}">
        <p14:creationId xmlns:p14="http://schemas.microsoft.com/office/powerpoint/2010/main" val="3416906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671</Words>
  <Application>Microsoft Office PowerPoint</Application>
  <PresentationFormat>Widescreen</PresentationFormat>
  <Paragraphs>38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 Theme</vt:lpstr>
      <vt:lpstr>ПРОГРАМЕН ПРОДУКТ ЗА ГОДИШНИ ФИНАНСОВИ ОТЧЕТИ</vt:lpstr>
      <vt:lpstr>Ръководство</vt:lpstr>
      <vt:lpstr>Съдържание:</vt:lpstr>
      <vt:lpstr>Счетоводен баланс:</vt:lpstr>
      <vt:lpstr>Счетоводен баланс за микро и малки предприятия </vt:lpstr>
      <vt:lpstr>Отчет за приходите и разходите:</vt:lpstr>
      <vt:lpstr>Отчет за приходите и разходите за микро и малки предприятия:</vt:lpstr>
      <vt:lpstr>Отчет за паричните потоци:</vt:lpstr>
      <vt:lpstr>Отчет за собствения капитал:</vt:lpstr>
      <vt:lpstr>Справка за нетекущите (дълготрайни) активи:</vt:lpstr>
      <vt:lpstr>Контроли:</vt:lpstr>
      <vt:lpstr>Отчет за приходите и разходите, в стотинки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ПРОГРАМЕН ПРОДУКТ ЗА ГОДИШНИ ФИНАНСОВИ ОТЧЕТИ</dc:title>
  <dc:creator>Mariya Radusheva</dc:creator>
  <cp:lastModifiedBy>Mariya Radusheva</cp:lastModifiedBy>
  <cp:revision>16</cp:revision>
  <dcterms:created xsi:type="dcterms:W3CDTF">2017-02-08T15:17:13Z</dcterms:created>
  <dcterms:modified xsi:type="dcterms:W3CDTF">2017-02-13T17:00:20Z</dcterms:modified>
</cp:coreProperties>
</file>